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aleway"/>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fntdata"/><Relationship Id="rId22" Type="http://schemas.openxmlformats.org/officeDocument/2006/relationships/font" Target="fonts/Raleway-boldItalic.fntdata"/><Relationship Id="rId21" Type="http://schemas.openxmlformats.org/officeDocument/2006/relationships/font" Target="fonts/Ralew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aleway-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da89f54379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da89f54379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7b4a9a440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7b4a9a440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It’s important to still </a:t>
            </a:r>
            <a:r>
              <a:rPr lang="en"/>
              <a:t>have</a:t>
            </a:r>
            <a:r>
              <a:rPr lang="en"/>
              <a:t> fun and this is fun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da89f54379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da89f54379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q&amp;a, be clear on what you don’t know. It’s okay not to know things! Avoid giving advice, just share info -- you can always point people to the sources on next page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a89f54379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a89f54379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Libby? </a:t>
            </a:r>
            <a:endParaRPr/>
          </a:p>
          <a:p>
            <a:pPr indent="0" lvl="0" marL="0" rtl="0" algn="l">
              <a:spcBef>
                <a:spcPts val="0"/>
              </a:spcBef>
              <a:spcAft>
                <a:spcPts val="0"/>
              </a:spcAft>
              <a:buNone/>
            </a:pPr>
            <a:r>
              <a:rPr lang="en"/>
              <a:t>Share your contact info if you’re comfortable -- I always share that I prefer to be contacted on Signal because that’s what I prefer and also it helps me keep track of stuff. If you’re not comfortable sharing your number, you can leave that off, or make an email you check seemi-regularly.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a89f54379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a89f54379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Emphasize this is not legal advice and you’re not a lawyer. We’re just sharing </a:t>
            </a:r>
            <a:r>
              <a:rPr lang="en"/>
              <a:t>publicly</a:t>
            </a:r>
            <a:r>
              <a:rPr lang="en"/>
              <a:t> </a:t>
            </a:r>
            <a:r>
              <a:rPr lang="en"/>
              <a:t>available</a:t>
            </a:r>
            <a:r>
              <a:rPr lang="en"/>
              <a:t> resources.</a:t>
            </a:r>
            <a:endParaRPr/>
          </a:p>
          <a:p>
            <a:pPr indent="-298450" lvl="0" marL="457200" rtl="0" algn="l">
              <a:spcBef>
                <a:spcPts val="0"/>
              </a:spcBef>
              <a:spcAft>
                <a:spcPts val="0"/>
              </a:spcAft>
              <a:buSzPts val="1100"/>
              <a:buAutoNum type="arabicPeriod"/>
            </a:pPr>
            <a:r>
              <a:rPr lang="en"/>
              <a:t>Limits = this is just focused on doorknocks -- for being stopped in a car or on street, some of this will apply and is good to know, but there’s </a:t>
            </a:r>
            <a:r>
              <a:rPr lang="en"/>
              <a:t>intricacies</a:t>
            </a:r>
            <a:r>
              <a:rPr lang="en"/>
              <a:t> we can’t cover. Keep learning and sharing information!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b4a9a44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b4a9a44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Libby</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da89f54379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da89f54379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The constitution is a terrible document, but it’s important we don’t allow the state to take advantage of us -- solidarity means exercising our rights and not communicating with law enforcement -- we know they don’t keep us safe, but sharing this information will strengthen our communities and protect each other &lt;3</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a89f5437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a89f5437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Emphasize that people should be having conversations and know about the lives of the people in their home/neighborhood -- this keeps us stronger and brings up any issues that you should be aware of ahead of time -- if you live in a shared space, everyone who lives there needs to know this info!</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a89f54379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a89f54379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Give examples of what to say, but emphasize that they need to find the way that’s most natural &amp; comfortable for them -- test a few things out until it feels right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a89f54379_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a89f54379_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Any question, no matter how small, is being asked for a reason, and you might not be aware of the impact it can have on the repression of others (and yourself!)</a:t>
            </a:r>
            <a:endParaRPr/>
          </a:p>
          <a:p>
            <a:pPr indent="0" lvl="0" marL="0" rtl="0" algn="l">
              <a:spcBef>
                <a:spcPts val="0"/>
              </a:spcBef>
              <a:spcAft>
                <a:spcPts val="0"/>
              </a:spcAft>
              <a:buNone/>
            </a:pPr>
            <a:r>
              <a:rPr lang="en"/>
              <a:t>Lying to an officer is a serious offense that’s easy to commit reflexively when the Yes/No questions start coming. This is easy to avoid.</a:t>
            </a:r>
            <a:endParaRPr/>
          </a:p>
          <a:p>
            <a:pPr indent="0" lvl="0" marL="0" rtl="0" algn="l">
              <a:spcBef>
                <a:spcPts val="0"/>
              </a:spcBef>
              <a:spcAft>
                <a:spcPts val="0"/>
              </a:spcAft>
              <a:buNone/>
            </a:pPr>
            <a:r>
              <a:rPr lang="en"/>
              <a:t>If they threaten to get a warrant, make them get a warrant. If they could get one, they would have it already.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da89f5437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da89f5437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GA is a stop &amp; identify state regardless of immigration status -- look up information specific to your area, and be open about what you know and don’t know</a:t>
            </a:r>
            <a:endParaRPr/>
          </a:p>
          <a:p>
            <a:pPr indent="0" lvl="0" marL="0" rtl="0" algn="l">
              <a:spcBef>
                <a:spcPts val="0"/>
              </a:spcBef>
              <a:spcAft>
                <a:spcPts val="0"/>
              </a:spcAft>
              <a:buNone/>
            </a:pPr>
            <a:r>
              <a:rPr lang="en"/>
              <a:t>Also, while it’s important to know your rights, cops don’t follow the rules. So people should know this stuff so they can file a complaint later if a cop breaks rules, but it’s important to be honest about how police use their authority to break rules and intimidate people.</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da89f54379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da89f54379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Make your after specific to your location - in ATL, jail support does a lot of the work of notifying the community, but there might be another organization near you who does it where you are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www.youtube.com/watch?v=sgWHrkDX35o" TargetMode="Externa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154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Know Your Rights: How to Handle a Doorknock</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2"/>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Warrants</a:t>
            </a:r>
            <a:endParaRPr/>
          </a:p>
        </p:txBody>
      </p:sp>
      <p:sp>
        <p:nvSpPr>
          <p:cNvPr id="131" name="Google Shape;131;p22"/>
          <p:cNvSpPr txBox="1"/>
          <p:nvPr>
            <p:ph idx="1" type="body"/>
          </p:nvPr>
        </p:nvSpPr>
        <p:spPr>
          <a:xfrm>
            <a:off x="2410100" y="1264725"/>
            <a:ext cx="6321600" cy="33333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No warrant: </a:t>
            </a:r>
            <a:endParaRPr/>
          </a:p>
          <a:p>
            <a:pPr indent="-317500" lvl="1" marL="914400" rtl="0" algn="l">
              <a:spcBef>
                <a:spcPts val="0"/>
              </a:spcBef>
              <a:spcAft>
                <a:spcPts val="0"/>
              </a:spcAft>
              <a:buSzPts val="1400"/>
              <a:buChar char="○"/>
            </a:pPr>
            <a:r>
              <a:rPr b="1" lang="en"/>
              <a:t>“I do not consent to a search”</a:t>
            </a:r>
            <a:endParaRPr b="1"/>
          </a:p>
          <a:p>
            <a:pPr indent="-342900" lvl="0" marL="457200" rtl="0" algn="l">
              <a:spcBef>
                <a:spcPts val="0"/>
              </a:spcBef>
              <a:spcAft>
                <a:spcPts val="0"/>
              </a:spcAft>
              <a:buSzPts val="1800"/>
              <a:buChar char="●"/>
            </a:pPr>
            <a:r>
              <a:rPr lang="en"/>
              <a:t>If there is a warrant:</a:t>
            </a:r>
            <a:endParaRPr/>
          </a:p>
          <a:p>
            <a:pPr indent="-317500" lvl="1" marL="914400" rtl="0" algn="l">
              <a:spcBef>
                <a:spcPts val="0"/>
              </a:spcBef>
              <a:spcAft>
                <a:spcPts val="0"/>
              </a:spcAft>
              <a:buSzPts val="1400"/>
              <a:buChar char="○"/>
            </a:pPr>
            <a:r>
              <a:rPr lang="en"/>
              <a:t>Examine warrant before allowing them in (have them slide it under the door or hold it against a window!)</a:t>
            </a:r>
            <a:endParaRPr/>
          </a:p>
          <a:p>
            <a:pPr indent="-317500" lvl="2" marL="1371600" rtl="0" algn="l">
              <a:spcBef>
                <a:spcPts val="0"/>
              </a:spcBef>
              <a:spcAft>
                <a:spcPts val="0"/>
              </a:spcAft>
              <a:buSzPts val="1400"/>
              <a:buChar char="■"/>
            </a:pPr>
            <a:r>
              <a:rPr lang="en"/>
              <a:t>Needs to have a judge’s signature</a:t>
            </a:r>
            <a:endParaRPr/>
          </a:p>
          <a:p>
            <a:pPr indent="-317500" lvl="2" marL="1371600" rtl="0" algn="l">
              <a:spcBef>
                <a:spcPts val="0"/>
              </a:spcBef>
              <a:spcAft>
                <a:spcPts val="0"/>
              </a:spcAft>
              <a:buSzPts val="1400"/>
              <a:buChar char="■"/>
            </a:pPr>
            <a:r>
              <a:rPr lang="en"/>
              <a:t>Check what the warrant specifically authorizes</a:t>
            </a:r>
            <a:endParaRPr/>
          </a:p>
          <a:p>
            <a:pPr indent="-317500" lvl="3" marL="1828800" rtl="0" algn="l">
              <a:spcBef>
                <a:spcPts val="0"/>
              </a:spcBef>
              <a:spcAft>
                <a:spcPts val="0"/>
              </a:spcAft>
              <a:buSzPts val="1400"/>
              <a:buChar char="●"/>
            </a:pPr>
            <a:r>
              <a:rPr lang="en"/>
              <a:t>Your address should be listed. If they don’t </a:t>
            </a:r>
            <a:r>
              <a:rPr lang="en"/>
              <a:t>specify</a:t>
            </a:r>
            <a:r>
              <a:rPr lang="en"/>
              <a:t> your car, they can’t go in your car, etc.</a:t>
            </a:r>
            <a:endParaRPr/>
          </a:p>
          <a:p>
            <a:pPr indent="-317500" lvl="1" marL="914400" rtl="0" algn="l">
              <a:spcBef>
                <a:spcPts val="0"/>
              </a:spcBef>
              <a:spcAft>
                <a:spcPts val="0"/>
              </a:spcAft>
              <a:buSzPts val="1400"/>
              <a:buChar char="○"/>
            </a:pPr>
            <a:r>
              <a:rPr lang="en"/>
              <a:t>Supervise the search. Object to and document any violations.</a:t>
            </a:r>
            <a:endParaRPr/>
          </a:p>
          <a:p>
            <a:pPr indent="-317500" lvl="1" marL="914400" rtl="0" algn="l">
              <a:spcBef>
                <a:spcPts val="0"/>
              </a:spcBef>
              <a:spcAft>
                <a:spcPts val="0"/>
              </a:spcAft>
              <a:buSzPts val="1400"/>
              <a:buChar char="○"/>
            </a:pPr>
            <a:r>
              <a:rPr lang="en"/>
              <a:t>Continue to invoke your rights and stay silent.</a:t>
            </a:r>
            <a:endParaRPr/>
          </a:p>
          <a:p>
            <a:pPr indent="-317500" lvl="1" marL="914400" rtl="0" algn="l">
              <a:spcBef>
                <a:spcPts val="0"/>
              </a:spcBef>
              <a:spcAft>
                <a:spcPts val="0"/>
              </a:spcAft>
              <a:buSzPts val="1400"/>
              <a:buChar char="○"/>
            </a:pPr>
            <a:r>
              <a:rPr lang="en"/>
              <a:t>Contact a lawyer!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3"/>
          <p:cNvSpPr txBox="1"/>
          <p:nvPr>
            <p:ph idx="1" type="body"/>
          </p:nvPr>
        </p:nvSpPr>
        <p:spPr>
          <a:xfrm>
            <a:off x="328025" y="481550"/>
            <a:ext cx="1912800" cy="4138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In conclusion:</a:t>
            </a:r>
            <a:endParaRPr/>
          </a:p>
        </p:txBody>
      </p:sp>
      <p:pic>
        <p:nvPicPr>
          <p:cNvPr descr="RAID turns bad for 2 of 3 employees! STFU works!&#10;#stfunation™ #stfu™ #potbrothersatlaw® #sticktothescript #stayeducatedandmedicated #stfuf" id="137" name="Google Shape;137;p23" title="SHUT THE FUCK UP FRIDAY!">
            <a:hlinkClick r:id="rId3"/>
          </p:cNvPr>
          <p:cNvPicPr preferRelativeResize="0"/>
          <p:nvPr/>
        </p:nvPicPr>
        <p:blipFill>
          <a:blip r:embed="rId4">
            <a:alphaModFix/>
          </a:blip>
          <a:stretch>
            <a:fillRect/>
          </a:stretch>
        </p:blipFill>
        <p:spPr>
          <a:xfrm>
            <a:off x="3002110" y="93337"/>
            <a:ext cx="6000821" cy="452628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4"/>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Questions?</a:t>
            </a:r>
            <a:endParaRPr/>
          </a:p>
          <a:p>
            <a:pPr indent="0" lvl="0" marL="0" rtl="0" algn="ctr">
              <a:spcBef>
                <a:spcPts val="0"/>
              </a:spcBef>
              <a:spcAft>
                <a:spcPts val="0"/>
              </a:spcAft>
              <a:buNone/>
            </a:pPr>
            <a:r>
              <a:rPr lang="en" sz="1911"/>
              <a:t>Reminder: this is not legal advice!</a:t>
            </a:r>
            <a:endParaRPr sz="191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Closing</a:t>
            </a:r>
            <a:endParaRPr/>
          </a:p>
        </p:txBody>
      </p:sp>
      <p:sp>
        <p:nvSpPr>
          <p:cNvPr id="148" name="Google Shape;148;p2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@ATLSolFund</a:t>
            </a:r>
            <a:endParaRPr/>
          </a:p>
          <a:p>
            <a:pPr indent="0" lvl="0" marL="0" rtl="0" algn="l">
              <a:spcBef>
                <a:spcPts val="0"/>
              </a:spcBef>
              <a:spcAft>
                <a:spcPts val="0"/>
              </a:spcAft>
              <a:buNone/>
            </a:pPr>
            <a:r>
              <a:rPr lang="en"/>
              <a:t>@JailSupport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Further reading: </a:t>
            </a:r>
            <a:r>
              <a:rPr b="1" lang="en" sz="1900" u="sng"/>
              <a:t>freerichardhunsinger.com/resources</a:t>
            </a:r>
            <a:endParaRPr b="1" sz="1900" u="sng"/>
          </a:p>
        </p:txBody>
      </p:sp>
      <p:sp>
        <p:nvSpPr>
          <p:cNvPr id="149" name="Google Shape;149;p2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1900"/>
              <a:t>Remember, the state wants to actively suppress this knowledge, &amp; preys upon us not knowing it. Share what you learned today with your community, and practice regularly!</a:t>
            </a:r>
            <a:endParaRPr b="1"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5788000" y="890325"/>
            <a:ext cx="2693100" cy="5355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sz="900"/>
          </a:p>
        </p:txBody>
      </p:sp>
      <p:sp>
        <p:nvSpPr>
          <p:cNvPr id="79" name="Google Shape;79;p14"/>
          <p:cNvSpPr txBox="1"/>
          <p:nvPr>
            <p:ph idx="1" type="subTitle"/>
          </p:nvPr>
        </p:nvSpPr>
        <p:spPr>
          <a:xfrm>
            <a:off x="193300" y="332400"/>
            <a:ext cx="4045200" cy="46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400">
                <a:solidFill>
                  <a:schemeClr val="dk1"/>
                </a:solidFill>
                <a:latin typeface="Raleway"/>
                <a:ea typeface="Raleway"/>
                <a:cs typeface="Raleway"/>
                <a:sym typeface="Raleway"/>
              </a:rPr>
              <a:t>5th Amendment: Remain Silent</a:t>
            </a:r>
            <a:endParaRPr b="1" sz="2400">
              <a:solidFill>
                <a:schemeClr val="dk1"/>
              </a:solidFill>
              <a:latin typeface="Raleway"/>
              <a:ea typeface="Raleway"/>
              <a:cs typeface="Raleway"/>
              <a:sym typeface="Raleway"/>
            </a:endParaRPr>
          </a:p>
          <a:p>
            <a:pPr indent="0" lvl="0" marL="0" rtl="0" algn="ctr">
              <a:spcBef>
                <a:spcPts val="0"/>
              </a:spcBef>
              <a:spcAft>
                <a:spcPts val="0"/>
              </a:spcAft>
              <a:buNone/>
            </a:pPr>
            <a:r>
              <a:rPr b="1" lang="en" sz="1400">
                <a:solidFill>
                  <a:schemeClr val="dk1"/>
                </a:solidFill>
                <a:highlight>
                  <a:srgbClr val="FFFFFF"/>
                </a:highlight>
                <a:latin typeface="Raleway"/>
                <a:ea typeface="Raleway"/>
                <a:cs typeface="Raleway"/>
                <a:sym typeface="Raleway"/>
              </a:rPr>
              <a:t>No person shall be… compelled in any criminal case to be a witness against himself</a:t>
            </a:r>
            <a:endParaRPr b="1" sz="1400">
              <a:solidFill>
                <a:schemeClr val="dk1"/>
              </a:solidFill>
              <a:highlight>
                <a:srgbClr val="FFFFFF"/>
              </a:highlight>
              <a:latin typeface="Raleway"/>
              <a:ea typeface="Raleway"/>
              <a:cs typeface="Raleway"/>
              <a:sym typeface="Raleway"/>
            </a:endParaRPr>
          </a:p>
          <a:p>
            <a:pPr indent="0" lvl="0" marL="0" rtl="0" algn="ctr">
              <a:spcBef>
                <a:spcPts val="0"/>
              </a:spcBef>
              <a:spcAft>
                <a:spcPts val="0"/>
              </a:spcAft>
              <a:buNone/>
            </a:pPr>
            <a:r>
              <a:t/>
            </a:r>
            <a:endParaRPr b="1" sz="900">
              <a:solidFill>
                <a:schemeClr val="dk1"/>
              </a:solidFill>
              <a:highlight>
                <a:srgbClr val="FFFFFF"/>
              </a:highlight>
              <a:latin typeface="Raleway"/>
              <a:ea typeface="Raleway"/>
              <a:cs typeface="Raleway"/>
              <a:sym typeface="Raleway"/>
            </a:endParaRPr>
          </a:p>
          <a:p>
            <a:pPr indent="0" lvl="0" marL="0" rtl="0" algn="ctr">
              <a:spcBef>
                <a:spcPts val="0"/>
              </a:spcBef>
              <a:spcAft>
                <a:spcPts val="0"/>
              </a:spcAft>
              <a:buNone/>
            </a:pPr>
            <a:r>
              <a:rPr b="1" lang="en" sz="2400">
                <a:solidFill>
                  <a:schemeClr val="dk1"/>
                </a:solidFill>
                <a:latin typeface="Raleway"/>
                <a:ea typeface="Raleway"/>
                <a:cs typeface="Raleway"/>
                <a:sym typeface="Raleway"/>
              </a:rPr>
              <a:t>4th Amendment: Search &amp; Seizure</a:t>
            </a:r>
            <a:endParaRPr b="1" sz="2400">
              <a:solidFill>
                <a:schemeClr val="dk1"/>
              </a:solidFill>
              <a:latin typeface="Raleway"/>
              <a:ea typeface="Raleway"/>
              <a:cs typeface="Raleway"/>
              <a:sym typeface="Raleway"/>
            </a:endParaRPr>
          </a:p>
          <a:p>
            <a:pPr indent="0" lvl="0" marL="0" rtl="0" algn="ctr">
              <a:spcBef>
                <a:spcPts val="0"/>
              </a:spcBef>
              <a:spcAft>
                <a:spcPts val="0"/>
              </a:spcAft>
              <a:buNone/>
            </a:pPr>
            <a:r>
              <a:rPr b="1" lang="en" sz="1400">
                <a:solidFill>
                  <a:schemeClr val="dk1"/>
                </a:solidFill>
                <a:highlight>
                  <a:srgbClr val="FFFFFF"/>
                </a:highlight>
                <a:latin typeface="Raleway"/>
                <a:ea typeface="Raleway"/>
                <a:cs typeface="Raleway"/>
                <a:sym typeface="Raleway"/>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b="1" sz="1400">
              <a:solidFill>
                <a:schemeClr val="dk1"/>
              </a:solidFill>
              <a:latin typeface="Raleway"/>
              <a:ea typeface="Raleway"/>
              <a:cs typeface="Raleway"/>
              <a:sym typeface="Raleway"/>
            </a:endParaRPr>
          </a:p>
        </p:txBody>
      </p:sp>
      <p:sp>
        <p:nvSpPr>
          <p:cNvPr id="80" name="Google Shape;80;p14"/>
          <p:cNvSpPr txBox="1"/>
          <p:nvPr>
            <p:ph idx="2" type="body"/>
          </p:nvPr>
        </p:nvSpPr>
        <p:spPr>
          <a:xfrm>
            <a:off x="4927475"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lang="en"/>
              <a:t>We are not lawyers! </a:t>
            </a:r>
            <a:r>
              <a:rPr b="1" lang="en" u="sng"/>
              <a:t>This is not legal advice</a:t>
            </a:r>
            <a:r>
              <a:rPr lang="en"/>
              <a:t>, just an information sharing session!</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Limits of today’s presentation</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Questions at the end</a:t>
            </a:r>
            <a:endParaRPr/>
          </a:p>
        </p:txBody>
      </p:sp>
      <p:sp>
        <p:nvSpPr>
          <p:cNvPr id="81" name="Google Shape;81;p14"/>
          <p:cNvSpPr txBox="1"/>
          <p:nvPr/>
        </p:nvSpPr>
        <p:spPr>
          <a:xfrm>
            <a:off x="5257775" y="595775"/>
            <a:ext cx="3176400" cy="600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700">
                <a:solidFill>
                  <a:schemeClr val="lt1"/>
                </a:solidFill>
                <a:latin typeface="Raleway"/>
                <a:ea typeface="Raleway"/>
                <a:cs typeface="Raleway"/>
                <a:sym typeface="Raleway"/>
              </a:rPr>
              <a:t>Introductions</a:t>
            </a:r>
            <a:endParaRPr b="1" sz="2700">
              <a:solidFill>
                <a:schemeClr val="lt1"/>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283103" y="712141"/>
            <a:ext cx="6244200" cy="38355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Agenda</a:t>
            </a:r>
            <a:endParaRPr/>
          </a:p>
          <a:p>
            <a:pPr indent="0" lvl="0" marL="0" rtl="0" algn="ctr">
              <a:spcBef>
                <a:spcPts val="0"/>
              </a:spcBef>
              <a:spcAft>
                <a:spcPts val="0"/>
              </a:spcAft>
              <a:buNone/>
            </a:pPr>
            <a:r>
              <a:t/>
            </a:r>
            <a:endParaRPr/>
          </a:p>
          <a:p>
            <a:pPr indent="-426720" lvl="0" marL="457200" rtl="0" algn="l">
              <a:spcBef>
                <a:spcPts val="0"/>
              </a:spcBef>
              <a:spcAft>
                <a:spcPts val="0"/>
              </a:spcAft>
              <a:buSzPct val="100000"/>
              <a:buChar char="-"/>
            </a:pPr>
            <a:r>
              <a:rPr lang="en" sz="3466"/>
              <a:t>Preparation</a:t>
            </a:r>
            <a:endParaRPr sz="3466"/>
          </a:p>
          <a:p>
            <a:pPr indent="-426720" lvl="0" marL="457200" rtl="0" algn="l">
              <a:spcBef>
                <a:spcPts val="0"/>
              </a:spcBef>
              <a:spcAft>
                <a:spcPts val="0"/>
              </a:spcAft>
              <a:buSzPct val="100000"/>
              <a:buChar char="-"/>
            </a:pPr>
            <a:r>
              <a:rPr lang="en" sz="3466"/>
              <a:t>Doorknock 101</a:t>
            </a:r>
            <a:endParaRPr sz="3466"/>
          </a:p>
          <a:p>
            <a:pPr indent="-426720" lvl="0" marL="457200" rtl="0" algn="l">
              <a:spcBef>
                <a:spcPts val="0"/>
              </a:spcBef>
              <a:spcAft>
                <a:spcPts val="0"/>
              </a:spcAft>
              <a:buSzPct val="100000"/>
              <a:buChar char="-"/>
            </a:pPr>
            <a:r>
              <a:rPr lang="en" sz="3466"/>
              <a:t>Afterwards</a:t>
            </a:r>
            <a:endParaRPr sz="3466"/>
          </a:p>
          <a:p>
            <a:pPr indent="-426720" lvl="0" marL="457200" rtl="0" algn="l">
              <a:spcBef>
                <a:spcPts val="0"/>
              </a:spcBef>
              <a:spcAft>
                <a:spcPts val="0"/>
              </a:spcAft>
              <a:buSzPct val="100000"/>
              <a:buChar char="-"/>
            </a:pPr>
            <a:r>
              <a:rPr lang="en" sz="3466"/>
              <a:t>Warrants</a:t>
            </a:r>
            <a:endParaRPr sz="3466"/>
          </a:p>
          <a:p>
            <a:pPr indent="-426720" lvl="0" marL="457200" rtl="0" algn="l">
              <a:spcBef>
                <a:spcPts val="0"/>
              </a:spcBef>
              <a:spcAft>
                <a:spcPts val="0"/>
              </a:spcAft>
              <a:buSzPct val="100000"/>
              <a:buChar char="-"/>
            </a:pPr>
            <a:r>
              <a:rPr lang="en" sz="3466"/>
              <a:t>Q&amp;A</a:t>
            </a:r>
            <a:endParaRPr sz="3466"/>
          </a:p>
          <a:p>
            <a:pPr indent="-426720" lvl="0" marL="457200" rtl="0" algn="l">
              <a:spcBef>
                <a:spcPts val="0"/>
              </a:spcBef>
              <a:spcAft>
                <a:spcPts val="0"/>
              </a:spcAft>
              <a:buSzPct val="100000"/>
              <a:buChar char="-"/>
            </a:pPr>
            <a:r>
              <a:rPr lang="en" sz="3466"/>
              <a:t>Closing</a:t>
            </a:r>
            <a:endParaRPr sz="3466"/>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should you know your rights?</a:t>
            </a:r>
            <a:endParaRPr/>
          </a:p>
        </p:txBody>
      </p:sp>
      <p:sp>
        <p:nvSpPr>
          <p:cNvPr id="92" name="Google Shape;92;p16"/>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If you don’t know how to exercise your rights, you make political repression easier </a:t>
            </a:r>
            <a:endParaRPr/>
          </a:p>
          <a:p>
            <a:pPr indent="0" lvl="0" marL="0" rtl="0" algn="l">
              <a:spcBef>
                <a:spcPts val="1200"/>
              </a:spcBef>
              <a:spcAft>
                <a:spcPts val="0"/>
              </a:spcAft>
              <a:buNone/>
            </a:pPr>
            <a:r>
              <a:t/>
            </a:r>
            <a:endParaRPr/>
          </a:p>
          <a:p>
            <a:pPr indent="-317500" lvl="0" marL="457200" rtl="0" algn="l">
              <a:spcBef>
                <a:spcPts val="1200"/>
              </a:spcBef>
              <a:spcAft>
                <a:spcPts val="0"/>
              </a:spcAft>
              <a:buSzPts val="1400"/>
              <a:buChar char="●"/>
            </a:pPr>
            <a:r>
              <a:rPr lang="en"/>
              <a:t>Lying to an officer, even accidentally, is a serious offense that can carry harsh consequences</a:t>
            </a:r>
            <a:endParaRPr/>
          </a:p>
        </p:txBody>
      </p:sp>
      <p:sp>
        <p:nvSpPr>
          <p:cNvPr id="93" name="Google Shape;93;p16"/>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Context:</a:t>
            </a:r>
            <a:endParaRPr/>
          </a:p>
          <a:p>
            <a:pPr indent="-317500" lvl="0" marL="457200" rtl="0" algn="l">
              <a:spcBef>
                <a:spcPts val="1200"/>
              </a:spcBef>
              <a:spcAft>
                <a:spcPts val="0"/>
              </a:spcAft>
              <a:buSzPts val="1400"/>
              <a:buChar char="-"/>
            </a:pPr>
            <a:r>
              <a:rPr lang="en"/>
              <a:t>If you protested last summer, there is a good chance an officer will visit your home.</a:t>
            </a:r>
            <a:endParaRPr/>
          </a:p>
          <a:p>
            <a:pPr indent="-317500" lvl="0" marL="457200" rtl="0" algn="l">
              <a:spcBef>
                <a:spcPts val="0"/>
              </a:spcBef>
              <a:spcAft>
                <a:spcPts val="0"/>
              </a:spcAft>
              <a:buSzPts val="1400"/>
              <a:buChar char="-"/>
            </a:pPr>
            <a:r>
              <a:rPr lang="en" u="sng"/>
              <a:t>Five</a:t>
            </a:r>
            <a:r>
              <a:rPr lang="en" u="sng"/>
              <a:t> doorknocks </a:t>
            </a:r>
            <a:r>
              <a:rPr lang="en" u="sng"/>
              <a:t>and counting</a:t>
            </a:r>
            <a:r>
              <a:rPr lang="en" u="sng"/>
              <a:t> (that we know of!) </a:t>
            </a:r>
            <a:r>
              <a:rPr lang="en"/>
              <a:t>in Atlanta connected to comrades facing serious charges alleged to be connected to the summer of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 Ps of Preparation</a:t>
            </a:r>
            <a:endParaRPr/>
          </a:p>
        </p:txBody>
      </p:sp>
      <p:sp>
        <p:nvSpPr>
          <p:cNvPr id="99" name="Google Shape;99;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Practice</a:t>
            </a:r>
            <a:endParaRPr/>
          </a:p>
          <a:p>
            <a:pPr indent="-317500" lvl="1" marL="914400" rtl="0" algn="l">
              <a:spcBef>
                <a:spcPts val="0"/>
              </a:spcBef>
              <a:spcAft>
                <a:spcPts val="0"/>
              </a:spcAft>
              <a:buSzPts val="1400"/>
              <a:buChar char="-"/>
            </a:pPr>
            <a:r>
              <a:rPr lang="en"/>
              <a:t>Don’t let them catch you off guard!</a:t>
            </a:r>
            <a:endParaRPr/>
          </a:p>
          <a:p>
            <a:pPr indent="-342900" lvl="0" marL="457200" rtl="0" algn="l">
              <a:spcBef>
                <a:spcPts val="0"/>
              </a:spcBef>
              <a:spcAft>
                <a:spcPts val="0"/>
              </a:spcAft>
              <a:buSzPts val="1800"/>
              <a:buChar char="-"/>
            </a:pPr>
            <a:r>
              <a:rPr lang="en"/>
              <a:t>Plan</a:t>
            </a:r>
            <a:endParaRPr/>
          </a:p>
          <a:p>
            <a:pPr indent="-317500" lvl="1" marL="914400" rtl="0" algn="l">
              <a:spcBef>
                <a:spcPts val="0"/>
              </a:spcBef>
              <a:spcAft>
                <a:spcPts val="0"/>
              </a:spcAft>
              <a:buSzPts val="1400"/>
              <a:buChar char="-"/>
            </a:pPr>
            <a:r>
              <a:rPr lang="en"/>
              <a:t>Do you have a shared living space? Do other people in your living space have other legal concerns? If the other people in your living space answered the door, would they know what to do?</a:t>
            </a:r>
            <a:endParaRPr/>
          </a:p>
          <a:p>
            <a:pPr indent="-342900" lvl="0" marL="457200" rtl="0" algn="l">
              <a:spcBef>
                <a:spcPts val="0"/>
              </a:spcBef>
              <a:spcAft>
                <a:spcPts val="0"/>
              </a:spcAft>
              <a:buSzPts val="1800"/>
              <a:buChar char="-"/>
            </a:pPr>
            <a:r>
              <a:rPr lang="en"/>
              <a:t>Practice again</a:t>
            </a:r>
            <a:endParaRPr/>
          </a:p>
          <a:p>
            <a:pPr indent="-317500" lvl="1" marL="914400" rtl="0" algn="l">
              <a:spcBef>
                <a:spcPts val="0"/>
              </a:spcBef>
              <a:spcAft>
                <a:spcPts val="0"/>
              </a:spcAft>
              <a:buSzPts val="1400"/>
              <a:buChar char="-"/>
            </a:pPr>
            <a:r>
              <a:rPr lang="en"/>
              <a:t>Practice out loud, with another person</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400"/>
              <a:t>What to do when they knock on your door</a:t>
            </a:r>
            <a:endParaRPr sz="2400"/>
          </a:p>
        </p:txBody>
      </p:sp>
      <p:sp>
        <p:nvSpPr>
          <p:cNvPr id="105" name="Google Shape;105;p18"/>
          <p:cNvSpPr txBox="1"/>
          <p:nvPr>
            <p:ph idx="1" type="body"/>
          </p:nvPr>
        </p:nvSpPr>
        <p:spPr>
          <a:xfrm>
            <a:off x="2400247" y="1291250"/>
            <a:ext cx="6321600" cy="3002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Step outside and close the door. If someone else is home, have them lock the door behind you. </a:t>
            </a:r>
            <a:r>
              <a:rPr b="1" lang="en" sz="1500" u="sng"/>
              <a:t>Do not</a:t>
            </a:r>
            <a:r>
              <a:rPr lang="en" sz="1500" u="sng"/>
              <a:t> invite agents into your home.</a:t>
            </a:r>
            <a:endParaRPr sz="1500" u="sng"/>
          </a:p>
          <a:p>
            <a:pPr indent="-323850" lvl="0" marL="457200" rtl="0" algn="l">
              <a:spcBef>
                <a:spcPts val="0"/>
              </a:spcBef>
              <a:spcAft>
                <a:spcPts val="0"/>
              </a:spcAft>
              <a:buSzPts val="1500"/>
              <a:buChar char="●"/>
            </a:pPr>
            <a:r>
              <a:rPr lang="en" sz="1500"/>
              <a:t>Invoke the 5th as soon as they ask questions.</a:t>
            </a:r>
            <a:endParaRPr sz="1500"/>
          </a:p>
          <a:p>
            <a:pPr indent="-323850" lvl="1" marL="914400" rtl="0" algn="l">
              <a:spcBef>
                <a:spcPts val="0"/>
              </a:spcBef>
              <a:spcAft>
                <a:spcPts val="0"/>
              </a:spcAft>
              <a:buSzPts val="1500"/>
              <a:buChar char="○"/>
            </a:pPr>
            <a:r>
              <a:rPr lang="en" sz="1500"/>
              <a:t>“I do not wish to answer any questions right now. Have a nice day!”</a:t>
            </a:r>
            <a:endParaRPr sz="1500"/>
          </a:p>
          <a:p>
            <a:pPr indent="-323850" lvl="1" marL="914400" rtl="0" algn="l">
              <a:spcBef>
                <a:spcPts val="0"/>
              </a:spcBef>
              <a:spcAft>
                <a:spcPts val="0"/>
              </a:spcAft>
              <a:buSzPts val="1500"/>
              <a:buChar char="○"/>
            </a:pPr>
            <a:r>
              <a:rPr lang="en" sz="1500"/>
              <a:t>“I’d be happy to talk to you with my lawyer present. If you don’t mind giving me your card, I’ll have them contact you.”</a:t>
            </a:r>
            <a:endParaRPr sz="1500"/>
          </a:p>
          <a:p>
            <a:pPr indent="-323850" lvl="0" marL="457200" rtl="0" algn="l">
              <a:spcBef>
                <a:spcPts val="0"/>
              </a:spcBef>
              <a:spcAft>
                <a:spcPts val="0"/>
              </a:spcAft>
              <a:buSzPts val="1500"/>
              <a:buChar char="●"/>
            </a:pPr>
            <a:r>
              <a:rPr lang="en" sz="1500"/>
              <a:t>If they continue to ask questions, continue invoking your right to remain silent. </a:t>
            </a:r>
            <a:endParaRPr sz="1500"/>
          </a:p>
          <a:p>
            <a:pPr indent="-323850" lvl="0" marL="457200" rtl="0" algn="l">
              <a:spcBef>
                <a:spcPts val="0"/>
              </a:spcBef>
              <a:spcAft>
                <a:spcPts val="0"/>
              </a:spcAft>
              <a:buSzPts val="1500"/>
              <a:buChar char="●"/>
            </a:pPr>
            <a:r>
              <a:rPr b="1" lang="en" sz="1500" u="sng"/>
              <a:t>If you start answering questions, you can refuse to continue answering at any time!</a:t>
            </a:r>
            <a:endParaRPr b="1" sz="1500" u="sng"/>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2"/>
              </a:buClr>
              <a:buSzPct val="41250"/>
              <a:buFont typeface="Arial"/>
              <a:buNone/>
            </a:pPr>
            <a:r>
              <a:rPr lang="en" sz="2400"/>
              <a:t>Misleading Tactics Agents Use:</a:t>
            </a:r>
            <a:endParaRPr/>
          </a:p>
        </p:txBody>
      </p:sp>
      <p:sp>
        <p:nvSpPr>
          <p:cNvPr id="111" name="Google Shape;111;p19"/>
          <p:cNvSpPr txBox="1"/>
          <p:nvPr>
            <p:ph idx="1" type="body"/>
          </p:nvPr>
        </p:nvSpPr>
        <p:spPr>
          <a:xfrm>
            <a:off x="2400247" y="1323475"/>
            <a:ext cx="6321600" cy="3002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b="1" lang="en" sz="1600" u="sng"/>
              <a:t>Cops lie. Constantly.</a:t>
            </a:r>
            <a:endParaRPr b="1" sz="1600" u="sng"/>
          </a:p>
          <a:p>
            <a:pPr indent="-330200" lvl="0" marL="457200" rtl="0" algn="l">
              <a:spcBef>
                <a:spcPts val="0"/>
              </a:spcBef>
              <a:spcAft>
                <a:spcPts val="0"/>
              </a:spcAft>
              <a:buSzPts val="1600"/>
              <a:buChar char="●"/>
            </a:pPr>
            <a:r>
              <a:rPr lang="en" sz="1600"/>
              <a:t>“We’re just asking questions. You’re not a suspect.”</a:t>
            </a:r>
            <a:endParaRPr sz="1600"/>
          </a:p>
          <a:p>
            <a:pPr indent="-330200" lvl="0" marL="457200" rtl="0" algn="l">
              <a:spcBef>
                <a:spcPts val="0"/>
              </a:spcBef>
              <a:spcAft>
                <a:spcPts val="0"/>
              </a:spcAft>
              <a:buSzPts val="1600"/>
              <a:buChar char="●"/>
            </a:pPr>
            <a:r>
              <a:rPr lang="en" sz="1600"/>
              <a:t>Ask </a:t>
            </a:r>
            <a:r>
              <a:rPr lang="en" sz="1600"/>
              <a:t>seemingly</a:t>
            </a:r>
            <a:r>
              <a:rPr lang="en" sz="1600"/>
              <a:t> innocuous questions</a:t>
            </a:r>
            <a:endParaRPr sz="1600"/>
          </a:p>
          <a:p>
            <a:pPr indent="-330200" lvl="1" marL="914400" rtl="0" algn="l">
              <a:spcBef>
                <a:spcPts val="0"/>
              </a:spcBef>
              <a:spcAft>
                <a:spcPts val="0"/>
              </a:spcAft>
              <a:buSzPts val="1600"/>
              <a:buChar char="○"/>
            </a:pPr>
            <a:r>
              <a:rPr lang="en" sz="1600"/>
              <a:t>“What time was the march?”</a:t>
            </a:r>
            <a:endParaRPr sz="1600"/>
          </a:p>
          <a:p>
            <a:pPr indent="-330200" lvl="1" marL="914400" rtl="0" algn="l">
              <a:spcBef>
                <a:spcPts val="0"/>
              </a:spcBef>
              <a:spcAft>
                <a:spcPts val="0"/>
              </a:spcAft>
              <a:buSzPts val="1600"/>
              <a:buChar char="○"/>
            </a:pPr>
            <a:r>
              <a:rPr lang="en" sz="1600"/>
              <a:t>“Was there a flyer on Telegram?”</a:t>
            </a:r>
            <a:endParaRPr sz="1600"/>
          </a:p>
          <a:p>
            <a:pPr indent="-330200" lvl="1" marL="914400" rtl="0" algn="l">
              <a:spcBef>
                <a:spcPts val="0"/>
              </a:spcBef>
              <a:spcAft>
                <a:spcPts val="0"/>
              </a:spcAft>
              <a:buSzPts val="1600"/>
              <a:buChar char="○"/>
            </a:pPr>
            <a:r>
              <a:rPr lang="en" sz="1600"/>
              <a:t>“Did your roommate go with you?”</a:t>
            </a:r>
            <a:endParaRPr sz="1600"/>
          </a:p>
          <a:p>
            <a:pPr indent="-330200" lvl="0" marL="457200" rtl="0" algn="l">
              <a:spcBef>
                <a:spcPts val="0"/>
              </a:spcBef>
              <a:spcAft>
                <a:spcPts val="0"/>
              </a:spcAft>
              <a:buSzPts val="1600"/>
              <a:buChar char="●"/>
            </a:pPr>
            <a:r>
              <a:rPr lang="en" sz="1600"/>
              <a:t>Ask quick Yes or No questions</a:t>
            </a:r>
            <a:endParaRPr sz="1600"/>
          </a:p>
          <a:p>
            <a:pPr indent="-330200" lvl="1" marL="914400" rtl="0" algn="l">
              <a:spcBef>
                <a:spcPts val="0"/>
              </a:spcBef>
              <a:spcAft>
                <a:spcPts val="0"/>
              </a:spcAft>
              <a:buSzPts val="1600"/>
              <a:buChar char="○"/>
            </a:pPr>
            <a:r>
              <a:rPr lang="en" sz="1600"/>
              <a:t>Do not answer these! Do not lie!</a:t>
            </a:r>
            <a:endParaRPr sz="1600"/>
          </a:p>
          <a:p>
            <a:pPr indent="-330200" lvl="0" marL="457200" rtl="0" algn="l">
              <a:spcBef>
                <a:spcPts val="0"/>
              </a:spcBef>
              <a:spcAft>
                <a:spcPts val="0"/>
              </a:spcAft>
              <a:buSzPts val="1600"/>
              <a:buChar char="●"/>
            </a:pPr>
            <a:r>
              <a:rPr lang="en" sz="1600"/>
              <a:t>Make it seem like the easy way is answering questions now</a:t>
            </a:r>
            <a:endParaRPr sz="1600"/>
          </a:p>
          <a:p>
            <a:pPr indent="-330200" lvl="0" marL="457200" rtl="0" algn="l">
              <a:spcBef>
                <a:spcPts val="0"/>
              </a:spcBef>
              <a:spcAft>
                <a:spcPts val="0"/>
              </a:spcAft>
              <a:buSzPts val="1600"/>
              <a:buChar char="●"/>
            </a:pPr>
            <a:r>
              <a:rPr lang="en" sz="1600"/>
              <a:t>Suggest you have something to hide</a:t>
            </a:r>
            <a:endParaRPr sz="1600"/>
          </a:p>
          <a:p>
            <a:pPr indent="-330200" lvl="0" marL="457200" rtl="0" algn="l">
              <a:spcBef>
                <a:spcPts val="0"/>
              </a:spcBef>
              <a:spcAft>
                <a:spcPts val="0"/>
              </a:spcAft>
              <a:buSzPts val="1600"/>
              <a:buChar char="●"/>
            </a:pPr>
            <a:r>
              <a:rPr lang="en" sz="1600"/>
              <a:t>Threaten to get a warrant</a:t>
            </a:r>
            <a:endParaRPr b="1"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Special considerations</a:t>
            </a:r>
            <a:endParaRPr/>
          </a:p>
        </p:txBody>
      </p:sp>
      <p:sp>
        <p:nvSpPr>
          <p:cNvPr id="117" name="Google Shape;117;p20"/>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u="sng"/>
              <a:t>Noncitizens</a:t>
            </a:r>
            <a:endParaRPr b="1" u="sng"/>
          </a:p>
          <a:p>
            <a:pPr indent="-317500" lvl="0" marL="457200" rtl="0" algn="l">
              <a:spcBef>
                <a:spcPts val="1200"/>
              </a:spcBef>
              <a:spcAft>
                <a:spcPts val="0"/>
              </a:spcAft>
              <a:buSzPts val="1400"/>
              <a:buChar char="-"/>
            </a:pPr>
            <a:r>
              <a:rPr lang="en"/>
              <a:t>Your rights still apply! </a:t>
            </a:r>
            <a:endParaRPr/>
          </a:p>
          <a:p>
            <a:pPr indent="-317500" lvl="0" marL="457200" rtl="0" algn="l">
              <a:spcBef>
                <a:spcPts val="0"/>
              </a:spcBef>
              <a:spcAft>
                <a:spcPts val="0"/>
              </a:spcAft>
              <a:buSzPts val="1400"/>
              <a:buChar char="-"/>
            </a:pPr>
            <a:r>
              <a:rPr lang="en"/>
              <a:t>Immigration officers ONLY can ask for you to provide documents or information related to your immigration status. But you can have lawyer </a:t>
            </a:r>
            <a:r>
              <a:rPr lang="en"/>
              <a:t>present</a:t>
            </a:r>
            <a:r>
              <a:rPr lang="en"/>
              <a:t>!</a:t>
            </a:r>
            <a:endParaRPr/>
          </a:p>
          <a:p>
            <a:pPr indent="-304800" lvl="1" marL="914400" rtl="0" algn="l">
              <a:spcBef>
                <a:spcPts val="0"/>
              </a:spcBef>
              <a:spcAft>
                <a:spcPts val="0"/>
              </a:spcAft>
              <a:buSzPts val="1200"/>
              <a:buChar char="-"/>
            </a:pPr>
            <a:r>
              <a:rPr lang="en"/>
              <a:t>Noncitizens 18+  who have been issued valid documents have to provide them if asked by immigration </a:t>
            </a:r>
            <a:r>
              <a:rPr lang="en"/>
              <a:t>officials</a:t>
            </a:r>
            <a:endParaRPr/>
          </a:p>
        </p:txBody>
      </p:sp>
      <p:sp>
        <p:nvSpPr>
          <p:cNvPr id="118" name="Google Shape;118;p20"/>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t>Phone calls</a:t>
            </a:r>
            <a:endParaRPr b="1" u="sng"/>
          </a:p>
          <a:p>
            <a:pPr indent="-317500" lvl="0" marL="457200" rtl="0" algn="l">
              <a:spcBef>
                <a:spcPts val="1200"/>
              </a:spcBef>
              <a:spcAft>
                <a:spcPts val="0"/>
              </a:spcAft>
              <a:buSzPts val="1400"/>
              <a:buChar char="-"/>
            </a:pPr>
            <a:r>
              <a:rPr lang="en"/>
              <a:t>Same principle! </a:t>
            </a:r>
            <a:endParaRPr/>
          </a:p>
          <a:p>
            <a:pPr indent="-317500" lvl="0" marL="457200" rtl="0" algn="l">
              <a:spcBef>
                <a:spcPts val="0"/>
              </a:spcBef>
              <a:spcAft>
                <a:spcPts val="0"/>
              </a:spcAft>
              <a:buSzPts val="1400"/>
              <a:buChar char="-"/>
            </a:pPr>
            <a:r>
              <a:rPr lang="en"/>
              <a:t>“I decline to answer questions without my lawyer present. If you leave your contact information, I will have my lawyer contact you.” </a:t>
            </a:r>
            <a:endParaRPr/>
          </a:p>
          <a:p>
            <a:pPr indent="-317500" lvl="0" marL="457200" rtl="0" algn="l">
              <a:spcBef>
                <a:spcPts val="0"/>
              </a:spcBef>
              <a:spcAft>
                <a:spcPts val="0"/>
              </a:spcAft>
              <a:buSzPts val="1400"/>
              <a:buChar char="-"/>
            </a:pPr>
            <a:r>
              <a:rPr lang="en"/>
              <a:t>Say goodbye &amp; hang up!</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1"/>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After the interaction</a:t>
            </a:r>
            <a:endParaRPr/>
          </a:p>
        </p:txBody>
      </p:sp>
      <p:sp>
        <p:nvSpPr>
          <p:cNvPr id="124" name="Google Shape;124;p21"/>
          <p:cNvSpPr txBox="1"/>
          <p:nvPr>
            <p:ph idx="1" type="body"/>
          </p:nvPr>
        </p:nvSpPr>
        <p:spPr>
          <a:xfrm>
            <a:off x="2400300" y="1602675"/>
            <a:ext cx="2760000" cy="3002400"/>
          </a:xfrm>
          <a:prstGeom prst="rect">
            <a:avLst/>
          </a:prstGeom>
        </p:spPr>
        <p:txBody>
          <a:bodyPr anchorCtr="0" anchor="t" bIns="91425" lIns="91425" spcFirstLastPara="1" rIns="91425" wrap="square" tIns="91425">
            <a:normAutofit lnSpcReduction="20000"/>
          </a:bodyPr>
          <a:lstStyle/>
          <a:p>
            <a:pPr indent="-349250" lvl="0" marL="457200" rtl="0" algn="l">
              <a:spcBef>
                <a:spcPts val="0"/>
              </a:spcBef>
              <a:spcAft>
                <a:spcPts val="0"/>
              </a:spcAft>
              <a:buSzPts val="1900"/>
              <a:buChar char="●"/>
            </a:pPr>
            <a:r>
              <a:rPr lang="en" sz="1900"/>
              <a:t>Take detailed notes</a:t>
            </a:r>
            <a:endParaRPr sz="1900"/>
          </a:p>
          <a:p>
            <a:pPr indent="0" lvl="0" marL="457200" rtl="0" algn="l">
              <a:spcBef>
                <a:spcPts val="1200"/>
              </a:spcBef>
              <a:spcAft>
                <a:spcPts val="0"/>
              </a:spcAft>
              <a:buNone/>
            </a:pPr>
            <a:r>
              <a:t/>
            </a:r>
            <a:endParaRPr sz="1900"/>
          </a:p>
          <a:p>
            <a:pPr indent="-349250" lvl="0" marL="457200" rtl="0" algn="l">
              <a:spcBef>
                <a:spcPts val="1200"/>
              </a:spcBef>
              <a:spcAft>
                <a:spcPts val="0"/>
              </a:spcAft>
              <a:buSzPts val="1900"/>
              <a:buChar char="●"/>
            </a:pPr>
            <a:r>
              <a:rPr lang="en" sz="1900"/>
              <a:t>Tell other people (@jailsupport)</a:t>
            </a:r>
            <a:endParaRPr sz="1900"/>
          </a:p>
          <a:p>
            <a:pPr indent="0" lvl="0" marL="457200" rtl="0" algn="l">
              <a:spcBef>
                <a:spcPts val="1200"/>
              </a:spcBef>
              <a:spcAft>
                <a:spcPts val="0"/>
              </a:spcAft>
              <a:buNone/>
            </a:pPr>
            <a:r>
              <a:t/>
            </a:r>
            <a:endParaRPr sz="1900"/>
          </a:p>
          <a:p>
            <a:pPr indent="-349250" lvl="0" marL="457200" rtl="0" algn="l">
              <a:spcBef>
                <a:spcPts val="1200"/>
              </a:spcBef>
              <a:spcAft>
                <a:spcPts val="0"/>
              </a:spcAft>
              <a:buSzPts val="1900"/>
              <a:buChar char="●"/>
            </a:pPr>
            <a:r>
              <a:rPr lang="en" sz="1900"/>
              <a:t>Connect with Jail Support or NLG as needed</a:t>
            </a:r>
            <a:endParaRPr sz="1900"/>
          </a:p>
        </p:txBody>
      </p:sp>
      <p:sp>
        <p:nvSpPr>
          <p:cNvPr id="125" name="Google Shape;125;p21"/>
          <p:cNvSpPr txBox="1"/>
          <p:nvPr>
            <p:ph idx="2" type="body"/>
          </p:nvPr>
        </p:nvSpPr>
        <p:spPr>
          <a:xfrm>
            <a:off x="5160425" y="1426675"/>
            <a:ext cx="3561600" cy="3178500"/>
          </a:xfrm>
          <a:prstGeom prst="rect">
            <a:avLst/>
          </a:prstGeom>
        </p:spPr>
        <p:txBody>
          <a:bodyPr anchorCtr="0" anchor="t" bIns="91425" lIns="91425" spcFirstLastPara="1" rIns="91425" wrap="square" tIns="91425">
            <a:normAutofit lnSpcReduction="10000"/>
          </a:bodyPr>
          <a:lstStyle/>
          <a:p>
            <a:pPr indent="-323850" lvl="0" marL="457200" rtl="0" algn="l">
              <a:spcBef>
                <a:spcPts val="0"/>
              </a:spcBef>
              <a:spcAft>
                <a:spcPts val="0"/>
              </a:spcAft>
              <a:buSzPts val="1500"/>
              <a:buChar char="●"/>
            </a:pPr>
            <a:r>
              <a:rPr lang="en" sz="1500"/>
              <a:t>Which agency approached you? What were the names of the officers? When (date &amp; time) and where did they approach you?</a:t>
            </a:r>
            <a:endParaRPr sz="1500"/>
          </a:p>
          <a:p>
            <a:pPr indent="-323850" lvl="0" marL="457200" rtl="0" algn="l">
              <a:spcBef>
                <a:spcPts val="0"/>
              </a:spcBef>
              <a:spcAft>
                <a:spcPts val="0"/>
              </a:spcAft>
              <a:buSzPts val="1500"/>
              <a:buChar char="●"/>
            </a:pPr>
            <a:r>
              <a:rPr lang="en" sz="1500"/>
              <a:t>What did they say to you or ask you? (as close to what they said as possible!)</a:t>
            </a:r>
            <a:endParaRPr sz="1500"/>
          </a:p>
          <a:p>
            <a:pPr indent="-323850" lvl="0" marL="457200" rtl="0" algn="l">
              <a:spcBef>
                <a:spcPts val="0"/>
              </a:spcBef>
              <a:spcAft>
                <a:spcPts val="0"/>
              </a:spcAft>
              <a:buSzPts val="1500"/>
              <a:buChar char="●"/>
            </a:pPr>
            <a:r>
              <a:rPr lang="en" sz="1500"/>
              <a:t>What did you say back to them? (as close as to what you said as possible!)</a:t>
            </a:r>
            <a:endParaRPr sz="1500"/>
          </a:p>
          <a:p>
            <a:pPr indent="-323850" lvl="0" marL="457200" rtl="0" algn="l">
              <a:spcBef>
                <a:spcPts val="0"/>
              </a:spcBef>
              <a:spcAft>
                <a:spcPts val="0"/>
              </a:spcAft>
              <a:buSzPts val="1500"/>
              <a:buChar char="●"/>
            </a:pPr>
            <a:r>
              <a:rPr lang="en" sz="1500"/>
              <a:t>Anything else that feels important</a:t>
            </a:r>
            <a:endParaRPr sz="1500"/>
          </a:p>
          <a:p>
            <a:pPr indent="-323850" lvl="0" marL="457200" rtl="0" algn="l">
              <a:spcBef>
                <a:spcPts val="0"/>
              </a:spcBef>
              <a:spcAft>
                <a:spcPts val="0"/>
              </a:spcAft>
              <a:buSzPts val="1500"/>
              <a:buChar char="●"/>
            </a:pPr>
            <a:r>
              <a:rPr lang="en" sz="1500"/>
              <a:t>Contact info of witnesses</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